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2B4277"/>
    <a:srgbClr val="E8E7E6"/>
    <a:srgbClr val="E9E8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5373" autoAdjust="0"/>
  </p:normalViewPr>
  <p:slideViewPr>
    <p:cSldViewPr snapToGrid="0">
      <p:cViewPr>
        <p:scale>
          <a:sx n="100" d="100"/>
          <a:sy n="100" d="100"/>
        </p:scale>
        <p:origin x="36" y="-1193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Mastertitelformat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535072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41268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336245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490D408-CC74-4ECE-BD2F-97818E9C5FD9}"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1141289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Mastertitelformat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0490D408-CC74-4ECE-BD2F-97818E9C5FD9}" type="datetimeFigureOut">
              <a:rPr lang="en-US" smtClean="0"/>
              <a:t>7/9/2018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122415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490D408-CC74-4ECE-BD2F-97818E9C5FD9}" type="datetimeFigureOut">
              <a:rPr lang="en-US" smtClean="0"/>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60087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Mastertitelformat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490D408-CC74-4ECE-BD2F-97818E9C5FD9}" type="datetimeFigureOut">
              <a:rPr lang="en-US" smtClean="0"/>
              <a:t>7/9/2018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31552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0490D408-CC74-4ECE-BD2F-97818E9C5FD9}" type="datetimeFigureOut">
              <a:rPr lang="en-US" smtClean="0"/>
              <a:t>7/9/2018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532010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0D408-CC74-4ECE-BD2F-97818E9C5FD9}" type="datetimeFigureOut">
              <a:rPr lang="en-US" smtClean="0"/>
              <a:t>7/9/2018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2312096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0490D408-CC74-4ECE-BD2F-97818E9C5FD9}" type="datetimeFigureOut">
              <a:rPr lang="en-US" smtClean="0"/>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3154909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0490D408-CC74-4ECE-BD2F-97818E9C5FD9}" type="datetimeFigureOut">
              <a:rPr lang="en-US" smtClean="0"/>
              <a:t>7/9/2018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E8F814-FA26-448F-940A-E68B5667440B}" type="slidenum">
              <a:rPr lang="en-US" smtClean="0"/>
              <a:t>‹Nr.›</a:t>
            </a:fld>
            <a:endParaRPr lang="en-US"/>
          </a:p>
        </p:txBody>
      </p:sp>
    </p:spTree>
    <p:extLst>
      <p:ext uri="{BB962C8B-B14F-4D97-AF65-F5344CB8AC3E}">
        <p14:creationId xmlns:p14="http://schemas.microsoft.com/office/powerpoint/2010/main" val="5070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0490D408-CC74-4ECE-BD2F-97818E9C5FD9}" type="datetimeFigureOut">
              <a:rPr lang="en-US" smtClean="0"/>
              <a:t>7/9/2018</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8DE8F814-FA26-448F-940A-E68B5667440B}" type="slidenum">
              <a:rPr lang="en-US" smtClean="0"/>
              <a:t>‹Nr.›</a:t>
            </a:fld>
            <a:endParaRPr lang="en-US"/>
          </a:p>
        </p:txBody>
      </p:sp>
    </p:spTree>
    <p:extLst>
      <p:ext uri="{BB962C8B-B14F-4D97-AF65-F5344CB8AC3E}">
        <p14:creationId xmlns:p14="http://schemas.microsoft.com/office/powerpoint/2010/main" val="734025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tif"/><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A06D8A-309C-4DEF-9B07-873A8C05D616}"/>
              </a:ext>
            </a:extLst>
          </p:cNvPr>
          <p:cNvPicPr>
            <a:picLocks noChangeAspect="1"/>
          </p:cNvPicPr>
          <p:nvPr/>
        </p:nvPicPr>
        <p:blipFill rotWithShape="1">
          <a:blip r:embed="rId2">
            <a:extLst>
              <a:ext uri="{28A0092B-C50C-407E-A947-70E740481C1C}">
                <a14:useLocalDpi xmlns:a14="http://schemas.microsoft.com/office/drawing/2010/main" val="0"/>
              </a:ext>
            </a:extLst>
          </a:blip>
          <a:srcRect t="-1" r="26172" b="-58516"/>
          <a:stretch/>
        </p:blipFill>
        <p:spPr>
          <a:xfrm>
            <a:off x="288467" y="697832"/>
            <a:ext cx="29698278" cy="5005136"/>
          </a:xfrm>
          <a:prstGeom prst="rect">
            <a:avLst/>
          </a:prstGeom>
          <a:effectLst>
            <a:outerShdw blurRad="50800" dist="38100" dir="2700000" algn="tl" rotWithShape="0">
              <a:prstClr val="black">
                <a:alpha val="40000"/>
              </a:prstClr>
            </a:outerShdw>
          </a:effectLst>
        </p:spPr>
      </p:pic>
      <p:sp>
        <p:nvSpPr>
          <p:cNvPr id="14" name="Rechteck: abgerundete Ecken 13">
            <a:extLst>
              <a:ext uri="{FF2B5EF4-FFF2-40B4-BE49-F238E27FC236}">
                <a16:creationId xmlns:a16="http://schemas.microsoft.com/office/drawing/2014/main" id="{EFE5F441-3D52-459F-9C8E-21E951CC9F4B}"/>
              </a:ext>
            </a:extLst>
          </p:cNvPr>
          <p:cNvSpPr/>
          <p:nvPr/>
        </p:nvSpPr>
        <p:spPr>
          <a:xfrm>
            <a:off x="16844461" y="4812632"/>
            <a:ext cx="12899480" cy="14303980"/>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91440" bIns="45720" numCol="1" spcCol="0" rtlCol="0" fromWordArt="0" anchor="t" anchorCtr="0" forceAA="0" compatLnSpc="1">
            <a:prstTxWarp prst="textNoShape">
              <a:avLst/>
            </a:prstTxWarp>
            <a:noAutofit/>
          </a:bodyPr>
          <a:lstStyle/>
          <a:p>
            <a:r>
              <a:rPr lang="en-US" sz="4400" dirty="0">
                <a:solidFill>
                  <a:schemeClr val="tx1"/>
                </a:solidFill>
              </a:rPr>
              <a:t>As big cities are growing more and more, the parking situation in those cities is becoming more precarious than ever. Parking demand already exceeds the limited amount of parking spaces available, and thus people searching for a place to park generate a significant part of those cities´ traffic. This leads to frustration with drivers, more traffic jams, unnecessary use of petrol and further air pollution. The creation of new parking spaces is often either difficult or very expansive, which means existing parking spots have to be used more efficiently. Intelligent parking systems are trying to solve that problem. This thesis is focused on Shared Parking, a special kind of intelligent parking system, which opens the possibility of sharing a parking place between different people. This work features the design and implementation of such a system with special attention given to security aspects.</a:t>
            </a:r>
          </a:p>
        </p:txBody>
      </p:sp>
      <p:pic>
        <p:nvPicPr>
          <p:cNvPr id="9" name="Grafik 8" descr="Ein Bild, das drinnen enthält.&#10;&#10;Mit hoher Zuverlässigkeit generierte Beschreibung">
            <a:extLst>
              <a:ext uri="{FF2B5EF4-FFF2-40B4-BE49-F238E27FC236}">
                <a16:creationId xmlns:a16="http://schemas.microsoft.com/office/drawing/2014/main" id="{8FB48434-A1D5-464C-BB5E-624F9BB91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8284" y="40211408"/>
            <a:ext cx="14186929" cy="2592355"/>
          </a:xfrm>
          <a:prstGeom prst="rect">
            <a:avLst/>
          </a:prstGeom>
        </p:spPr>
      </p:pic>
      <p:pic>
        <p:nvPicPr>
          <p:cNvPr id="11" name="Grafik 10">
            <a:extLst>
              <a:ext uri="{FF2B5EF4-FFF2-40B4-BE49-F238E27FC236}">
                <a16:creationId xmlns:a16="http://schemas.microsoft.com/office/drawing/2014/main" id="{CB9137DE-89D1-48DA-BA2B-5254E065F0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43242" y="1022402"/>
            <a:ext cx="2540281" cy="2540281"/>
          </a:xfrm>
          <a:prstGeom prst="rect">
            <a:avLst/>
          </a:prstGeom>
        </p:spPr>
      </p:pic>
      <p:pic>
        <p:nvPicPr>
          <p:cNvPr id="13" name="Grafik 12" descr="Ein Bild, das Objekt enthält.&#10;&#10;Mit hoher Zuverlässigkeit generierte Beschreibung">
            <a:extLst>
              <a:ext uri="{FF2B5EF4-FFF2-40B4-BE49-F238E27FC236}">
                <a16:creationId xmlns:a16="http://schemas.microsoft.com/office/drawing/2014/main" id="{8C71C254-A865-427E-A267-FF9F258B3B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6854" y="39956981"/>
            <a:ext cx="6143439" cy="2458069"/>
          </a:xfrm>
          <a:prstGeom prst="rect">
            <a:avLst/>
          </a:prstGeom>
        </p:spPr>
      </p:pic>
      <p:sp>
        <p:nvSpPr>
          <p:cNvPr id="19" name="Rechteck: abgerundete Ecken 18">
            <a:extLst>
              <a:ext uri="{FF2B5EF4-FFF2-40B4-BE49-F238E27FC236}">
                <a16:creationId xmlns:a16="http://schemas.microsoft.com/office/drawing/2014/main" id="{9DE408B5-CC95-4CA5-90CE-9C3E27B9293D}"/>
              </a:ext>
            </a:extLst>
          </p:cNvPr>
          <p:cNvSpPr/>
          <p:nvPr/>
        </p:nvSpPr>
        <p:spPr>
          <a:xfrm>
            <a:off x="18356698" y="4307306"/>
            <a:ext cx="5489892" cy="1215189"/>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500" b="1">
                <a:solidFill>
                  <a:schemeClr val="tx1"/>
                </a:solidFill>
              </a:rPr>
              <a:t>Parking Problem</a:t>
            </a:r>
            <a:endParaRPr lang="en-US" sz="5500" b="1" dirty="0">
              <a:solidFill>
                <a:schemeClr val="tx1"/>
              </a:solidFill>
            </a:endParaRPr>
          </a:p>
        </p:txBody>
      </p:sp>
      <p:sp>
        <p:nvSpPr>
          <p:cNvPr id="21" name="Textfeld 20">
            <a:extLst>
              <a:ext uri="{FF2B5EF4-FFF2-40B4-BE49-F238E27FC236}">
                <a16:creationId xmlns:a16="http://schemas.microsoft.com/office/drawing/2014/main" id="{22A2B543-4339-4E7C-9E16-1AB82ACDFB90}"/>
              </a:ext>
            </a:extLst>
          </p:cNvPr>
          <p:cNvSpPr txBox="1"/>
          <p:nvPr/>
        </p:nvSpPr>
        <p:spPr>
          <a:xfrm>
            <a:off x="7660105" y="697832"/>
            <a:ext cx="18987410" cy="3231654"/>
          </a:xfrm>
          <a:prstGeom prst="rect">
            <a:avLst/>
          </a:prstGeom>
          <a:noFill/>
        </p:spPr>
        <p:txBody>
          <a:bodyPr wrap="square" rtlCol="0">
            <a:spAutoFit/>
          </a:bodyPr>
          <a:lstStyle/>
          <a:p>
            <a:pPr algn="ctr"/>
            <a:r>
              <a:rPr lang="en-US" sz="7200" b="1" dirty="0"/>
              <a:t>Design of a Shared Parking System</a:t>
            </a:r>
          </a:p>
          <a:p>
            <a:pPr algn="ctr"/>
            <a:r>
              <a:rPr lang="en-US" sz="7200" b="1" dirty="0"/>
              <a:t>with special attention to security aspects</a:t>
            </a:r>
          </a:p>
          <a:p>
            <a:pPr algn="ctr"/>
            <a:r>
              <a:rPr lang="en-US" sz="6000" b="1" dirty="0"/>
              <a:t>Simon Englert</a:t>
            </a:r>
          </a:p>
        </p:txBody>
      </p:sp>
      <p:sp>
        <p:nvSpPr>
          <p:cNvPr id="22" name="Rechteck: abgerundete Ecken 21">
            <a:extLst>
              <a:ext uri="{FF2B5EF4-FFF2-40B4-BE49-F238E27FC236}">
                <a16:creationId xmlns:a16="http://schemas.microsoft.com/office/drawing/2014/main" id="{4BB5684B-904D-46C3-8B99-B8464B79AB1C}"/>
              </a:ext>
            </a:extLst>
          </p:cNvPr>
          <p:cNvSpPr/>
          <p:nvPr/>
        </p:nvSpPr>
        <p:spPr>
          <a:xfrm>
            <a:off x="679168" y="19221151"/>
            <a:ext cx="13257900" cy="15870595"/>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endParaRPr lang="en-US" sz="4400" dirty="0">
              <a:solidFill>
                <a:schemeClr val="tx1"/>
              </a:solidFill>
            </a:endParaRPr>
          </a:p>
          <a:p>
            <a:endParaRPr lang="en-US" sz="4400" dirty="0">
              <a:solidFill>
                <a:schemeClr val="tx1"/>
              </a:solidFill>
            </a:endParaRPr>
          </a:p>
          <a:p>
            <a:endParaRPr lang="en-US" sz="4400" dirty="0">
              <a:solidFill>
                <a:schemeClr val="tx1"/>
              </a:solidFill>
            </a:endParaRPr>
          </a:p>
          <a:p>
            <a:endParaRPr lang="en-US" sz="4400" dirty="0">
              <a:solidFill>
                <a:schemeClr val="tx1"/>
              </a:solidFill>
            </a:endParaRPr>
          </a:p>
          <a:p>
            <a:endParaRPr lang="en-US" sz="4400" dirty="0">
              <a:solidFill>
                <a:schemeClr val="tx1"/>
              </a:solidFill>
            </a:endParaRPr>
          </a:p>
          <a:p>
            <a:endParaRPr lang="en-US" sz="4400" dirty="0">
              <a:solidFill>
                <a:schemeClr val="tx1"/>
              </a:solidFill>
            </a:endParaRPr>
          </a:p>
          <a:p>
            <a:endParaRPr lang="en-US" sz="4400" dirty="0">
              <a:solidFill>
                <a:schemeClr val="tx1"/>
              </a:solidFill>
            </a:endParaRPr>
          </a:p>
          <a:p>
            <a:r>
              <a:rPr lang="en-US" sz="4400" dirty="0">
                <a:solidFill>
                  <a:schemeClr val="tx1"/>
                </a:solidFill>
              </a:rPr>
              <a:t>How to detect scammers?</a:t>
            </a:r>
          </a:p>
          <a:p>
            <a:pPr marL="571500" indent="-571500">
              <a:buFont typeface="Arial" panose="020B0604020202020204" pitchFamily="34" charset="0"/>
              <a:buChar char="•"/>
            </a:pPr>
            <a:r>
              <a:rPr lang="en-US" sz="4400" dirty="0">
                <a:solidFill>
                  <a:schemeClr val="tx1"/>
                </a:solidFill>
              </a:rPr>
              <a:t>Users report scammers when spotting them.</a:t>
            </a:r>
          </a:p>
          <a:p>
            <a:pPr marL="571500" indent="-571500">
              <a:buFont typeface="Arial" panose="020B0604020202020204" pitchFamily="34" charset="0"/>
              <a:buChar char="•"/>
            </a:pPr>
            <a:r>
              <a:rPr lang="de-DE" sz="4400" dirty="0">
                <a:solidFill>
                  <a:schemeClr val="tx1"/>
                </a:solidFill>
              </a:rPr>
              <a:t>R</a:t>
            </a:r>
            <a:r>
              <a:rPr lang="en-US" sz="4400" dirty="0" err="1">
                <a:solidFill>
                  <a:schemeClr val="tx1"/>
                </a:solidFill>
              </a:rPr>
              <a:t>eport</a:t>
            </a:r>
            <a:r>
              <a:rPr lang="en-US" sz="4400" dirty="0">
                <a:solidFill>
                  <a:schemeClr val="tx1"/>
                </a:solidFill>
              </a:rPr>
              <a:t> gets verified by other, independent users, who in return earn a bonus.</a:t>
            </a:r>
          </a:p>
          <a:p>
            <a:r>
              <a:rPr lang="en-US" sz="4400" dirty="0">
                <a:solidFill>
                  <a:schemeClr val="tx1"/>
                </a:solidFill>
              </a:rPr>
              <a:t>How to punish scammers?</a:t>
            </a:r>
          </a:p>
          <a:p>
            <a:pPr marL="571500" indent="-571500">
              <a:buFont typeface="Arial" panose="020B0604020202020204" pitchFamily="34" charset="0"/>
              <a:buChar char="•"/>
            </a:pPr>
            <a:r>
              <a:rPr lang="en-US" sz="4400" dirty="0">
                <a:solidFill>
                  <a:schemeClr val="tx1"/>
                </a:solidFill>
              </a:rPr>
              <a:t>People outside the system get punished like before.</a:t>
            </a:r>
          </a:p>
          <a:p>
            <a:pPr marL="571500" indent="-571500">
              <a:buFont typeface="Arial" panose="020B0604020202020204" pitchFamily="34" charset="0"/>
              <a:buChar char="•"/>
            </a:pPr>
            <a:r>
              <a:rPr lang="en-US" sz="4400" dirty="0">
                <a:solidFill>
                  <a:schemeClr val="tx1"/>
                </a:solidFill>
              </a:rPr>
              <a:t>Users within the system get fined by deducting from their balance.</a:t>
            </a:r>
          </a:p>
          <a:p>
            <a:r>
              <a:rPr lang="en-US" sz="4400" dirty="0">
                <a:solidFill>
                  <a:schemeClr val="tx1"/>
                </a:solidFill>
              </a:rPr>
              <a:t>How to compensate the injured party?</a:t>
            </a:r>
          </a:p>
          <a:p>
            <a:pPr marL="571500" indent="-571500">
              <a:buFont typeface="Arial" panose="020B0604020202020204" pitchFamily="34" charset="0"/>
              <a:buChar char="•"/>
            </a:pPr>
            <a:r>
              <a:rPr lang="en-US" sz="4400" dirty="0">
                <a:solidFill>
                  <a:schemeClr val="tx1"/>
                </a:solidFill>
              </a:rPr>
              <a:t>If possible provide new parking spot.</a:t>
            </a:r>
          </a:p>
          <a:p>
            <a:pPr marL="571500" indent="-571500">
              <a:buFont typeface="Arial" panose="020B0604020202020204" pitchFamily="34" charset="0"/>
              <a:buChar char="•"/>
            </a:pPr>
            <a:r>
              <a:rPr lang="en-US" sz="4400" dirty="0">
                <a:solidFill>
                  <a:schemeClr val="tx1"/>
                </a:solidFill>
              </a:rPr>
              <a:t>Lost revenue gets compensated.</a:t>
            </a:r>
          </a:p>
          <a:p>
            <a:pPr marL="571500" indent="-571500">
              <a:buFont typeface="Arial" panose="020B0604020202020204" pitchFamily="34" charset="0"/>
              <a:buChar char="•"/>
            </a:pPr>
            <a:r>
              <a:rPr lang="en-US" sz="4400" dirty="0">
                <a:solidFill>
                  <a:schemeClr val="tx1"/>
                </a:solidFill>
              </a:rPr>
              <a:t>Money spent by the operator due to compensation gets drawn in from the scammer.</a:t>
            </a:r>
          </a:p>
          <a:p>
            <a:endParaRPr lang="en-US" sz="4400" dirty="0">
              <a:solidFill>
                <a:schemeClr val="tx1"/>
              </a:solidFill>
            </a:endParaRPr>
          </a:p>
        </p:txBody>
      </p:sp>
      <p:sp>
        <p:nvSpPr>
          <p:cNvPr id="23" name="Rechteck: abgerundete Ecken 22">
            <a:extLst>
              <a:ext uri="{FF2B5EF4-FFF2-40B4-BE49-F238E27FC236}">
                <a16:creationId xmlns:a16="http://schemas.microsoft.com/office/drawing/2014/main" id="{380ADF0E-90AF-4112-A572-D8E8D7296280}"/>
              </a:ext>
            </a:extLst>
          </p:cNvPr>
          <p:cNvSpPr/>
          <p:nvPr/>
        </p:nvSpPr>
        <p:spPr>
          <a:xfrm>
            <a:off x="14654463" y="20004703"/>
            <a:ext cx="15089478" cy="16747352"/>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0000" rIns="91440" bIns="45720" numCol="1" spcCol="0" rtlCol="0" fromWordArt="0" anchor="t" anchorCtr="0" forceAA="0" compatLnSpc="1">
            <a:prstTxWarp prst="textNoShape">
              <a:avLst/>
            </a:prstTxWarp>
            <a:noAutofit/>
          </a:bodyPr>
          <a:lstStyle/>
          <a:p>
            <a:r>
              <a:rPr lang="en-US" sz="4400" dirty="0">
                <a:solidFill>
                  <a:schemeClr val="tx1"/>
                </a:solidFill>
              </a:rPr>
              <a:t>The Shared Parking System will be implemented after the Server-Client-Model. One conceptual design choice was to make using the app as easy as possible. Neither the operator nor the user do need any special hardware besides the servers (operator) and a smartphone (user). Users should be able to book a spot or create an offer within minutes.</a:t>
            </a:r>
          </a:p>
          <a:p>
            <a:endParaRPr lang="en-US" sz="4400" dirty="0">
              <a:solidFill>
                <a:schemeClr val="tx1"/>
              </a:solidFill>
            </a:endParaRPr>
          </a:p>
        </p:txBody>
      </p:sp>
      <p:sp>
        <p:nvSpPr>
          <p:cNvPr id="24" name="Rechteck: abgerundete Ecken 23">
            <a:extLst>
              <a:ext uri="{FF2B5EF4-FFF2-40B4-BE49-F238E27FC236}">
                <a16:creationId xmlns:a16="http://schemas.microsoft.com/office/drawing/2014/main" id="{3CA11DB3-3424-4B6B-96C5-A60C8ED9D4EB}"/>
              </a:ext>
            </a:extLst>
          </p:cNvPr>
          <p:cNvSpPr/>
          <p:nvPr/>
        </p:nvSpPr>
        <p:spPr>
          <a:xfrm>
            <a:off x="679168" y="4902869"/>
            <a:ext cx="15322832" cy="7630968"/>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0" tIns="360000" rIns="91440" bIns="45720" numCol="1" spcCol="0" rtlCol="0" fromWordArt="0" anchor="t" anchorCtr="0" forceAA="0" compatLnSpc="1">
            <a:prstTxWarp prst="textNoShape">
              <a:avLst/>
            </a:prstTxWarp>
            <a:noAutofit/>
          </a:bodyPr>
          <a:lstStyle/>
          <a:p>
            <a:r>
              <a:rPr lang="en-US" sz="4400" dirty="0">
                <a:solidFill>
                  <a:schemeClr val="tx1"/>
                </a:solidFill>
              </a:rPr>
              <a:t>At the beginning the thesis introduces the parking problem in big cities and presents related work in the field of intelligent parking systems. The main part of the work focuses on the design of a Shared Parking System. This design will also be implemented as an Android App. While the implementation follows the main suggestions regarding security aspects that the work provides, there are also different alternative solutions presented and their respective advantages and disadvantages evaluated. The thesis is finished by various proposals for further work in this area.</a:t>
            </a:r>
          </a:p>
          <a:p>
            <a:endParaRPr lang="en-US" sz="4400" dirty="0">
              <a:solidFill>
                <a:schemeClr val="tx1"/>
              </a:solidFill>
            </a:endParaRPr>
          </a:p>
        </p:txBody>
      </p:sp>
      <p:sp>
        <p:nvSpPr>
          <p:cNvPr id="25" name="Rechteck: abgerundete Ecken 24">
            <a:extLst>
              <a:ext uri="{FF2B5EF4-FFF2-40B4-BE49-F238E27FC236}">
                <a16:creationId xmlns:a16="http://schemas.microsoft.com/office/drawing/2014/main" id="{8BF66F51-ABAE-49B1-B5C8-F14463F8F0EE}"/>
              </a:ext>
            </a:extLst>
          </p:cNvPr>
          <p:cNvSpPr/>
          <p:nvPr/>
        </p:nvSpPr>
        <p:spPr>
          <a:xfrm>
            <a:off x="679167" y="13555810"/>
            <a:ext cx="11469803" cy="4825098"/>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32000" rIns="91440" bIns="45720" numCol="1" spcCol="0" rtlCol="0" fromWordArt="0" anchor="t" anchorCtr="0" forceAA="0" compatLnSpc="1">
            <a:prstTxWarp prst="textNoShape">
              <a:avLst/>
            </a:prstTxWarp>
            <a:noAutofit/>
          </a:bodyPr>
          <a:lstStyle/>
          <a:p>
            <a:r>
              <a:rPr lang="en-US" sz="4400" dirty="0">
                <a:solidFill>
                  <a:schemeClr val="tx1"/>
                </a:solidFill>
              </a:rPr>
              <a:t>The design proposes two fundamental systems to prevent cheating. With a </a:t>
            </a:r>
            <a:r>
              <a:rPr lang="en-US" sz="4400" b="1" dirty="0">
                <a:solidFill>
                  <a:schemeClr val="tx1"/>
                </a:solidFill>
              </a:rPr>
              <a:t>Rating System </a:t>
            </a:r>
            <a:r>
              <a:rPr lang="en-US" sz="4400" dirty="0">
                <a:solidFill>
                  <a:schemeClr val="tx1"/>
                </a:solidFill>
              </a:rPr>
              <a:t>users can rate their contractual partners or report any violations with a </a:t>
            </a:r>
            <a:r>
              <a:rPr lang="en-US" sz="4400" b="1" dirty="0">
                <a:solidFill>
                  <a:schemeClr val="tx1"/>
                </a:solidFill>
              </a:rPr>
              <a:t>Report System</a:t>
            </a:r>
            <a:r>
              <a:rPr lang="en-US" sz="4400" dirty="0">
                <a:solidFill>
                  <a:schemeClr val="tx1"/>
                </a:solidFill>
              </a:rPr>
              <a:t>. Those basic systems make sure to eliminate scammers quickly.</a:t>
            </a:r>
          </a:p>
          <a:p>
            <a:endParaRPr lang="en-US" sz="4400" dirty="0">
              <a:solidFill>
                <a:schemeClr val="tx1"/>
              </a:solidFill>
            </a:endParaRPr>
          </a:p>
        </p:txBody>
      </p:sp>
      <p:sp>
        <p:nvSpPr>
          <p:cNvPr id="26" name="Rechteck: abgerundete Ecken 25">
            <a:extLst>
              <a:ext uri="{FF2B5EF4-FFF2-40B4-BE49-F238E27FC236}">
                <a16:creationId xmlns:a16="http://schemas.microsoft.com/office/drawing/2014/main" id="{D67EAB14-4C2C-42E0-A3EB-CE98C3524F24}"/>
              </a:ext>
            </a:extLst>
          </p:cNvPr>
          <p:cNvSpPr/>
          <p:nvPr/>
        </p:nvSpPr>
        <p:spPr>
          <a:xfrm>
            <a:off x="626399" y="35981282"/>
            <a:ext cx="8069807" cy="6015791"/>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540000" rIns="91440" bIns="45720" numCol="1" spcCol="0" rtlCol="0" fromWordArt="0" anchor="t" anchorCtr="0" forceAA="0" compatLnSpc="1">
            <a:prstTxWarp prst="textNoShape">
              <a:avLst/>
            </a:prstTxWarp>
            <a:noAutofit/>
          </a:bodyPr>
          <a:lstStyle/>
          <a:p>
            <a:r>
              <a:rPr lang="de-DE" sz="4400" dirty="0">
                <a:solidFill>
                  <a:schemeClr val="tx1"/>
                </a:solidFill>
              </a:rPr>
              <a:t>S</a:t>
            </a:r>
            <a:r>
              <a:rPr lang="en-US" sz="4400" dirty="0" err="1">
                <a:solidFill>
                  <a:schemeClr val="tx1"/>
                </a:solidFill>
              </a:rPr>
              <a:t>pecial</a:t>
            </a:r>
            <a:r>
              <a:rPr lang="en-US" sz="4400" dirty="0">
                <a:solidFill>
                  <a:schemeClr val="tx1"/>
                </a:solidFill>
              </a:rPr>
              <a:t> thanks to my supervisor Prof. Dr.-Ing. Alexandra </a:t>
            </a:r>
            <a:r>
              <a:rPr lang="en-US" sz="4400" dirty="0" err="1">
                <a:solidFill>
                  <a:schemeClr val="tx1"/>
                </a:solidFill>
              </a:rPr>
              <a:t>Dmitrienko</a:t>
            </a:r>
            <a:r>
              <a:rPr lang="en-US" sz="4400" dirty="0">
                <a:solidFill>
                  <a:schemeClr val="tx1"/>
                </a:solidFill>
              </a:rPr>
              <a:t> of the Secure Software Systems Research Group, University of Würzburg and the City of Würzburg, who supported this Bachelor Thesis.</a:t>
            </a:r>
          </a:p>
          <a:p>
            <a:endParaRPr lang="en-US" sz="4400" dirty="0">
              <a:solidFill>
                <a:schemeClr val="tx1"/>
              </a:solidFill>
            </a:endParaRPr>
          </a:p>
        </p:txBody>
      </p:sp>
      <p:sp>
        <p:nvSpPr>
          <p:cNvPr id="27" name="Rechteck: abgerundete Ecken 26">
            <a:extLst>
              <a:ext uri="{FF2B5EF4-FFF2-40B4-BE49-F238E27FC236}">
                <a16:creationId xmlns:a16="http://schemas.microsoft.com/office/drawing/2014/main" id="{1CBA4A48-D888-4DF9-89A1-F37EFE9653D5}"/>
              </a:ext>
            </a:extLst>
          </p:cNvPr>
          <p:cNvSpPr/>
          <p:nvPr/>
        </p:nvSpPr>
        <p:spPr>
          <a:xfrm>
            <a:off x="9649326" y="37691446"/>
            <a:ext cx="20034197" cy="2328487"/>
          </a:xfrm>
          <a:prstGeom prst="roundRect">
            <a:avLst/>
          </a:prstGeom>
          <a:solidFill>
            <a:srgbClr val="E8E7E6"/>
          </a:solidFill>
          <a:ln w="127000">
            <a:solidFill>
              <a:srgbClr val="2E75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0" tIns="540000" rIns="91440" bIns="45720" numCol="1" spcCol="0" rtlCol="0" fromWordArt="0" anchor="t" anchorCtr="0" forceAA="0" compatLnSpc="1">
            <a:prstTxWarp prst="textNoShape">
              <a:avLst/>
            </a:prstTxWarp>
            <a:noAutofit/>
          </a:bodyPr>
          <a:lstStyle/>
          <a:p>
            <a:r>
              <a:rPr lang="de-DE" sz="4400" dirty="0">
                <a:solidFill>
                  <a:schemeClr val="tx1"/>
                </a:solidFill>
              </a:rPr>
              <a:t>Simon Englert</a:t>
            </a:r>
          </a:p>
          <a:p>
            <a:r>
              <a:rPr lang="de-DE" sz="4400" dirty="0">
                <a:solidFill>
                  <a:schemeClr val="tx1"/>
                </a:solidFill>
              </a:rPr>
              <a:t>simon.englert@stud-mail.uni-wuerzburg.de</a:t>
            </a:r>
            <a:endParaRPr lang="en-US" sz="4400" dirty="0">
              <a:solidFill>
                <a:schemeClr val="tx1"/>
              </a:solidFill>
            </a:endParaRPr>
          </a:p>
          <a:p>
            <a:endParaRPr lang="en-US" sz="4400" dirty="0">
              <a:solidFill>
                <a:schemeClr val="tx1"/>
              </a:solidFill>
            </a:endParaRPr>
          </a:p>
        </p:txBody>
      </p:sp>
      <p:sp>
        <p:nvSpPr>
          <p:cNvPr id="28" name="Rechteck: abgerundete Ecken 27">
            <a:extLst>
              <a:ext uri="{FF2B5EF4-FFF2-40B4-BE49-F238E27FC236}">
                <a16:creationId xmlns:a16="http://schemas.microsoft.com/office/drawing/2014/main" id="{DC3A2849-D38C-461D-A653-8B4AE368D6D7}"/>
              </a:ext>
            </a:extLst>
          </p:cNvPr>
          <p:cNvSpPr/>
          <p:nvPr/>
        </p:nvSpPr>
        <p:spPr>
          <a:xfrm>
            <a:off x="10531459" y="37105059"/>
            <a:ext cx="3272589" cy="1034715"/>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a:solidFill>
                  <a:schemeClr val="tx1"/>
                </a:solidFill>
              </a:rPr>
              <a:t>Contacts</a:t>
            </a:r>
          </a:p>
        </p:txBody>
      </p:sp>
      <p:sp>
        <p:nvSpPr>
          <p:cNvPr id="29" name="Rechteck: abgerundete Ecken 28">
            <a:extLst>
              <a:ext uri="{FF2B5EF4-FFF2-40B4-BE49-F238E27FC236}">
                <a16:creationId xmlns:a16="http://schemas.microsoft.com/office/drawing/2014/main" id="{9521DE61-9C07-4432-B484-0EA1811E081B}"/>
              </a:ext>
            </a:extLst>
          </p:cNvPr>
          <p:cNvSpPr/>
          <p:nvPr/>
        </p:nvSpPr>
        <p:spPr>
          <a:xfrm>
            <a:off x="1348492" y="35573323"/>
            <a:ext cx="5998284" cy="1033633"/>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a:solidFill>
                  <a:schemeClr val="tx1"/>
                </a:solidFill>
              </a:rPr>
              <a:t>Acknowledgement</a:t>
            </a:r>
          </a:p>
        </p:txBody>
      </p:sp>
      <p:sp>
        <p:nvSpPr>
          <p:cNvPr id="30" name="Rechteck: abgerundete Ecken 29">
            <a:extLst>
              <a:ext uri="{FF2B5EF4-FFF2-40B4-BE49-F238E27FC236}">
                <a16:creationId xmlns:a16="http://schemas.microsoft.com/office/drawing/2014/main" id="{F5E16C91-6627-4FCC-987F-1738A435AEE4}"/>
              </a:ext>
            </a:extLst>
          </p:cNvPr>
          <p:cNvSpPr/>
          <p:nvPr/>
        </p:nvSpPr>
        <p:spPr>
          <a:xfrm>
            <a:off x="2170213" y="4386145"/>
            <a:ext cx="5489892" cy="1215189"/>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500" b="1" dirty="0">
                <a:solidFill>
                  <a:schemeClr val="tx1"/>
                </a:solidFill>
              </a:rPr>
              <a:t>Overview</a:t>
            </a:r>
          </a:p>
        </p:txBody>
      </p:sp>
      <p:sp>
        <p:nvSpPr>
          <p:cNvPr id="34" name="Rechteck: abgerundete Ecken 33">
            <a:extLst>
              <a:ext uri="{FF2B5EF4-FFF2-40B4-BE49-F238E27FC236}">
                <a16:creationId xmlns:a16="http://schemas.microsoft.com/office/drawing/2014/main" id="{2C7ACAFF-6130-4F25-898C-65FEC7BFC235}"/>
              </a:ext>
            </a:extLst>
          </p:cNvPr>
          <p:cNvSpPr/>
          <p:nvPr/>
        </p:nvSpPr>
        <p:spPr>
          <a:xfrm>
            <a:off x="1661821" y="12989404"/>
            <a:ext cx="5998284" cy="1200328"/>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5500" b="1" dirty="0">
                <a:solidFill>
                  <a:schemeClr val="tx1"/>
                </a:solidFill>
              </a:rPr>
              <a:t>S</a:t>
            </a:r>
            <a:r>
              <a:rPr lang="en-US" sz="5500" b="1" dirty="0">
                <a:solidFill>
                  <a:schemeClr val="tx1"/>
                </a:solidFill>
              </a:rPr>
              <a:t>cam Prevention</a:t>
            </a:r>
          </a:p>
        </p:txBody>
      </p:sp>
      <p:pic>
        <p:nvPicPr>
          <p:cNvPr id="43" name="Grafik 42">
            <a:extLst>
              <a:ext uri="{FF2B5EF4-FFF2-40B4-BE49-F238E27FC236}">
                <a16:creationId xmlns:a16="http://schemas.microsoft.com/office/drawing/2014/main" id="{1D0116F9-1001-4555-83AA-B022AEB1A6AF}"/>
              </a:ext>
            </a:extLst>
          </p:cNvPr>
          <p:cNvPicPr>
            <a:picLocks noChangeAspect="1"/>
          </p:cNvPicPr>
          <p:nvPr/>
        </p:nvPicPr>
        <p:blipFill rotWithShape="1">
          <a:blip r:embed="rId6">
            <a:extLst>
              <a:ext uri="{28A0092B-C50C-407E-A947-70E740481C1C}">
                <a14:useLocalDpi xmlns:a14="http://schemas.microsoft.com/office/drawing/2010/main" val="0"/>
              </a:ext>
            </a:extLst>
          </a:blip>
          <a:srcRect l="20793" t="16315" r="22613"/>
          <a:stretch/>
        </p:blipFill>
        <p:spPr>
          <a:xfrm>
            <a:off x="14974616" y="26384370"/>
            <a:ext cx="5750375" cy="6377260"/>
          </a:xfrm>
          <a:prstGeom prst="rect">
            <a:avLst/>
          </a:prstGeom>
        </p:spPr>
      </p:pic>
      <p:sp>
        <p:nvSpPr>
          <p:cNvPr id="44" name="Textfeld 43">
            <a:extLst>
              <a:ext uri="{FF2B5EF4-FFF2-40B4-BE49-F238E27FC236}">
                <a16:creationId xmlns:a16="http://schemas.microsoft.com/office/drawing/2014/main" id="{5127E5AE-6DA5-4A3F-8DF3-201929B14CBA}"/>
              </a:ext>
            </a:extLst>
          </p:cNvPr>
          <p:cNvSpPr txBox="1"/>
          <p:nvPr/>
        </p:nvSpPr>
        <p:spPr>
          <a:xfrm>
            <a:off x="15791764" y="32273773"/>
            <a:ext cx="5063353" cy="3416320"/>
          </a:xfrm>
          <a:prstGeom prst="rect">
            <a:avLst/>
          </a:prstGeom>
          <a:noFill/>
        </p:spPr>
        <p:txBody>
          <a:bodyPr wrap="square" rtlCol="0">
            <a:spAutoFit/>
          </a:bodyPr>
          <a:lstStyle/>
          <a:p>
            <a:r>
              <a:rPr lang="en-US" sz="3600" i="1" dirty="0"/>
              <a:t>The server is used as a central database and provides an interface via REST API for the smartphones, who act as clients.</a:t>
            </a:r>
          </a:p>
        </p:txBody>
      </p:sp>
      <p:sp>
        <p:nvSpPr>
          <p:cNvPr id="45" name="Textfeld 44">
            <a:extLst>
              <a:ext uri="{FF2B5EF4-FFF2-40B4-BE49-F238E27FC236}">
                <a16:creationId xmlns:a16="http://schemas.microsoft.com/office/drawing/2014/main" id="{2E1ADC6D-840D-4C4A-9E14-837D3D5284C3}"/>
              </a:ext>
            </a:extLst>
          </p:cNvPr>
          <p:cNvSpPr txBox="1"/>
          <p:nvPr/>
        </p:nvSpPr>
        <p:spPr>
          <a:xfrm>
            <a:off x="21992418" y="33756196"/>
            <a:ext cx="6751952" cy="2308324"/>
          </a:xfrm>
          <a:prstGeom prst="rect">
            <a:avLst/>
          </a:prstGeom>
          <a:noFill/>
        </p:spPr>
        <p:txBody>
          <a:bodyPr wrap="square" rtlCol="0">
            <a:spAutoFit/>
          </a:bodyPr>
          <a:lstStyle/>
          <a:p>
            <a:r>
              <a:rPr lang="en-US" sz="3600" i="1" dirty="0"/>
              <a:t>Screenshot of the Prototype showing the main menu (main use cases) and screen for the parking spot search. </a:t>
            </a:r>
          </a:p>
        </p:txBody>
      </p:sp>
      <p:sp>
        <p:nvSpPr>
          <p:cNvPr id="46" name="Rechteck: abgerundete Ecken 45">
            <a:extLst>
              <a:ext uri="{FF2B5EF4-FFF2-40B4-BE49-F238E27FC236}">
                <a16:creationId xmlns:a16="http://schemas.microsoft.com/office/drawing/2014/main" id="{9456DF5A-EFE3-403D-80C0-C591E7723BF5}"/>
              </a:ext>
            </a:extLst>
          </p:cNvPr>
          <p:cNvSpPr/>
          <p:nvPr/>
        </p:nvSpPr>
        <p:spPr>
          <a:xfrm>
            <a:off x="16322424" y="19574664"/>
            <a:ext cx="5998284" cy="1200328"/>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500" b="1">
                <a:solidFill>
                  <a:schemeClr val="tx1"/>
                </a:solidFill>
              </a:rPr>
              <a:t>Implementation</a:t>
            </a:r>
            <a:endParaRPr lang="en-US" sz="5500" b="1" dirty="0">
              <a:solidFill>
                <a:schemeClr val="tx1"/>
              </a:solidFill>
            </a:endParaRPr>
          </a:p>
        </p:txBody>
      </p:sp>
      <p:sp>
        <p:nvSpPr>
          <p:cNvPr id="47" name="Rechteck: abgerundete Ecken 46">
            <a:extLst>
              <a:ext uri="{FF2B5EF4-FFF2-40B4-BE49-F238E27FC236}">
                <a16:creationId xmlns:a16="http://schemas.microsoft.com/office/drawing/2014/main" id="{C18B57E3-F62A-476E-B142-66EF6D19836B}"/>
              </a:ext>
            </a:extLst>
          </p:cNvPr>
          <p:cNvSpPr/>
          <p:nvPr/>
        </p:nvSpPr>
        <p:spPr>
          <a:xfrm>
            <a:off x="1866920" y="18836475"/>
            <a:ext cx="5998284" cy="1200328"/>
          </a:xfrm>
          <a:prstGeom prst="roundRect">
            <a:avLst/>
          </a:prstGeom>
          <a:solidFill>
            <a:schemeClr val="bg1"/>
          </a:solid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5500" b="1" dirty="0">
                <a:solidFill>
                  <a:schemeClr val="tx1"/>
                </a:solidFill>
              </a:rPr>
              <a:t>S</a:t>
            </a:r>
            <a:r>
              <a:rPr lang="en-US" sz="5500" b="1" dirty="0">
                <a:solidFill>
                  <a:schemeClr val="tx1"/>
                </a:solidFill>
              </a:rPr>
              <a:t>cam Punishment</a:t>
            </a:r>
          </a:p>
        </p:txBody>
      </p:sp>
      <p:grpSp>
        <p:nvGrpSpPr>
          <p:cNvPr id="65" name="Gruppieren 64">
            <a:extLst>
              <a:ext uri="{FF2B5EF4-FFF2-40B4-BE49-F238E27FC236}">
                <a16:creationId xmlns:a16="http://schemas.microsoft.com/office/drawing/2014/main" id="{ABC33D75-C752-4C7D-A220-33F5561797B7}"/>
              </a:ext>
            </a:extLst>
          </p:cNvPr>
          <p:cNvGrpSpPr/>
          <p:nvPr/>
        </p:nvGrpSpPr>
        <p:grpSpPr>
          <a:xfrm>
            <a:off x="12618763" y="12998581"/>
            <a:ext cx="4535047" cy="5673985"/>
            <a:chOff x="10078382" y="14922161"/>
            <a:chExt cx="4535047" cy="5673985"/>
          </a:xfrm>
        </p:grpSpPr>
        <p:grpSp>
          <p:nvGrpSpPr>
            <p:cNvPr id="64" name="Gruppieren 63">
              <a:extLst>
                <a:ext uri="{FF2B5EF4-FFF2-40B4-BE49-F238E27FC236}">
                  <a16:creationId xmlns:a16="http://schemas.microsoft.com/office/drawing/2014/main" id="{2EA79E6C-F0B5-4D1E-A549-1B515DADB462}"/>
                </a:ext>
              </a:extLst>
            </p:cNvPr>
            <p:cNvGrpSpPr/>
            <p:nvPr/>
          </p:nvGrpSpPr>
          <p:grpSpPr>
            <a:xfrm>
              <a:off x="10078382" y="15998524"/>
              <a:ext cx="4535047" cy="4597622"/>
              <a:chOff x="10208641" y="13953452"/>
              <a:chExt cx="4535047" cy="4597622"/>
            </a:xfrm>
          </p:grpSpPr>
          <p:pic>
            <p:nvPicPr>
              <p:cNvPr id="49" name="Grafik 48">
                <a:extLst>
                  <a:ext uri="{FF2B5EF4-FFF2-40B4-BE49-F238E27FC236}">
                    <a16:creationId xmlns:a16="http://schemas.microsoft.com/office/drawing/2014/main" id="{B4405584-FBD3-415F-907A-802AC3A9A9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08641" y="13953452"/>
                <a:ext cx="1594210" cy="1594210"/>
              </a:xfrm>
              <a:prstGeom prst="rect">
                <a:avLst/>
              </a:prstGeom>
            </p:spPr>
          </p:pic>
          <p:pic>
            <p:nvPicPr>
              <p:cNvPr id="51" name="Grafik 50">
                <a:extLst>
                  <a:ext uri="{FF2B5EF4-FFF2-40B4-BE49-F238E27FC236}">
                    <a16:creationId xmlns:a16="http://schemas.microsoft.com/office/drawing/2014/main" id="{56FEA35C-71EA-48E8-AEC6-0EB63050AB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75749" y="16203924"/>
                <a:ext cx="2347150" cy="2347150"/>
              </a:xfrm>
              <a:prstGeom prst="rect">
                <a:avLst/>
              </a:prstGeom>
            </p:spPr>
          </p:pic>
          <p:pic>
            <p:nvPicPr>
              <p:cNvPr id="53" name="Grafik 52">
                <a:extLst>
                  <a:ext uri="{FF2B5EF4-FFF2-40B4-BE49-F238E27FC236}">
                    <a16:creationId xmlns:a16="http://schemas.microsoft.com/office/drawing/2014/main" id="{3F350292-586A-4208-839B-C60A841E22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40077" y="14352118"/>
                <a:ext cx="3703611" cy="3703611"/>
              </a:xfrm>
              <a:prstGeom prst="rect">
                <a:avLst/>
              </a:prstGeom>
            </p:spPr>
          </p:pic>
        </p:grpSp>
        <p:pic>
          <p:nvPicPr>
            <p:cNvPr id="55" name="Grafik 54">
              <a:extLst>
                <a:ext uri="{FF2B5EF4-FFF2-40B4-BE49-F238E27FC236}">
                  <a16:creationId xmlns:a16="http://schemas.microsoft.com/office/drawing/2014/main" id="{0AA7ABD1-F047-4A21-A26E-5E88B632CD8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837008" y="14922161"/>
              <a:ext cx="2045842" cy="2045842"/>
            </a:xfrm>
            <a:prstGeom prst="rect">
              <a:avLst/>
            </a:prstGeom>
          </p:spPr>
        </p:pic>
      </p:grpSp>
      <p:pic>
        <p:nvPicPr>
          <p:cNvPr id="3" name="Grafik 2" descr="Ein Bild, das Screenshot enthält.&#10;&#10;Mit sehr hoher Zuverlässigkeit generierte Beschreibung">
            <a:extLst>
              <a:ext uri="{FF2B5EF4-FFF2-40B4-BE49-F238E27FC236}">
                <a16:creationId xmlns:a16="http://schemas.microsoft.com/office/drawing/2014/main" id="{56F54FD4-139F-48BA-9DE7-565DDFA277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101644" y="26341580"/>
            <a:ext cx="3776630" cy="6714008"/>
          </a:xfrm>
          <a:prstGeom prst="rect">
            <a:avLst/>
          </a:prstGeom>
        </p:spPr>
      </p:pic>
      <p:pic>
        <p:nvPicPr>
          <p:cNvPr id="5" name="Grafik 4" descr="Ein Bild, das Text, Karte enthält.&#10;&#10;Mit sehr hoher Zuverlässigkeit generierte Beschreibung">
            <a:extLst>
              <a:ext uri="{FF2B5EF4-FFF2-40B4-BE49-F238E27FC236}">
                <a16:creationId xmlns:a16="http://schemas.microsoft.com/office/drawing/2014/main" id="{6A243917-7CE3-4AB5-BCD7-CD12F7A71ED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83857" y="26376120"/>
            <a:ext cx="3776630" cy="6714008"/>
          </a:xfrm>
          <a:prstGeom prst="rect">
            <a:avLst/>
          </a:prstGeom>
        </p:spPr>
      </p:pic>
      <p:grpSp>
        <p:nvGrpSpPr>
          <p:cNvPr id="150" name="Gruppieren 149">
            <a:extLst>
              <a:ext uri="{FF2B5EF4-FFF2-40B4-BE49-F238E27FC236}">
                <a16:creationId xmlns:a16="http://schemas.microsoft.com/office/drawing/2014/main" id="{60D1F373-0C05-48E0-AD07-3B340E3772FA}"/>
              </a:ext>
            </a:extLst>
          </p:cNvPr>
          <p:cNvGrpSpPr/>
          <p:nvPr/>
        </p:nvGrpSpPr>
        <p:grpSpPr>
          <a:xfrm>
            <a:off x="6536388" y="18864947"/>
            <a:ext cx="7174389" cy="6429532"/>
            <a:chOff x="1088536" y="4744870"/>
            <a:chExt cx="10477467" cy="10650443"/>
          </a:xfrm>
        </p:grpSpPr>
        <p:grpSp>
          <p:nvGrpSpPr>
            <p:cNvPr id="151" name="Gruppieren 150">
              <a:extLst>
                <a:ext uri="{FF2B5EF4-FFF2-40B4-BE49-F238E27FC236}">
                  <a16:creationId xmlns:a16="http://schemas.microsoft.com/office/drawing/2014/main" id="{8E57E216-34C9-42AF-8874-93FA6A2AD5E8}"/>
                </a:ext>
              </a:extLst>
            </p:cNvPr>
            <p:cNvGrpSpPr/>
            <p:nvPr/>
          </p:nvGrpSpPr>
          <p:grpSpPr>
            <a:xfrm>
              <a:off x="7858998" y="12536533"/>
              <a:ext cx="1790328" cy="2818870"/>
              <a:chOff x="434488" y="1878890"/>
              <a:chExt cx="1790328" cy="2818870"/>
            </a:xfrm>
          </p:grpSpPr>
          <p:pic>
            <p:nvPicPr>
              <p:cNvPr id="180" name="Grafik 179">
                <a:extLst>
                  <a:ext uri="{FF2B5EF4-FFF2-40B4-BE49-F238E27FC236}">
                    <a16:creationId xmlns:a16="http://schemas.microsoft.com/office/drawing/2014/main" id="{1E1B451D-ECC5-446D-AED4-454D11EB71B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4488" y="1878890"/>
                <a:ext cx="1790328" cy="1790328"/>
              </a:xfrm>
              <a:prstGeom prst="rect">
                <a:avLst/>
              </a:prstGeom>
            </p:spPr>
          </p:pic>
          <p:pic>
            <p:nvPicPr>
              <p:cNvPr id="181" name="Grafik 180">
                <a:extLst>
                  <a:ext uri="{FF2B5EF4-FFF2-40B4-BE49-F238E27FC236}">
                    <a16:creationId xmlns:a16="http://schemas.microsoft.com/office/drawing/2014/main" id="{D5AC469E-F1B5-4F1C-9D9A-3E204DEBD6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3264" y="3284984"/>
                <a:ext cx="1412776" cy="1412776"/>
              </a:xfrm>
              <a:prstGeom prst="rect">
                <a:avLst/>
              </a:prstGeom>
            </p:spPr>
          </p:pic>
        </p:grpSp>
        <p:grpSp>
          <p:nvGrpSpPr>
            <p:cNvPr id="152" name="Gruppieren 151">
              <a:extLst>
                <a:ext uri="{FF2B5EF4-FFF2-40B4-BE49-F238E27FC236}">
                  <a16:creationId xmlns:a16="http://schemas.microsoft.com/office/drawing/2014/main" id="{D1326E3F-61A1-4EF1-878B-FB8AA7FCE668}"/>
                </a:ext>
              </a:extLst>
            </p:cNvPr>
            <p:cNvGrpSpPr/>
            <p:nvPr/>
          </p:nvGrpSpPr>
          <p:grpSpPr>
            <a:xfrm>
              <a:off x="5427514" y="4872381"/>
              <a:ext cx="1790328" cy="2818870"/>
              <a:chOff x="434488" y="1878890"/>
              <a:chExt cx="1790328" cy="2818870"/>
            </a:xfrm>
          </p:grpSpPr>
          <p:pic>
            <p:nvPicPr>
              <p:cNvPr id="178" name="Grafik 177">
                <a:extLst>
                  <a:ext uri="{FF2B5EF4-FFF2-40B4-BE49-F238E27FC236}">
                    <a16:creationId xmlns:a16="http://schemas.microsoft.com/office/drawing/2014/main" id="{3C088E8F-40BF-4D0F-B840-55C15E4AB1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4488" y="1878890"/>
                <a:ext cx="1790328" cy="1790329"/>
              </a:xfrm>
              <a:prstGeom prst="rect">
                <a:avLst/>
              </a:prstGeom>
            </p:spPr>
          </p:pic>
          <p:pic>
            <p:nvPicPr>
              <p:cNvPr id="179" name="Grafik 178">
                <a:extLst>
                  <a:ext uri="{FF2B5EF4-FFF2-40B4-BE49-F238E27FC236}">
                    <a16:creationId xmlns:a16="http://schemas.microsoft.com/office/drawing/2014/main" id="{6FEBFB95-BC5B-4A9D-8791-97E3ED674AE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3264" y="3284984"/>
                <a:ext cx="1412776" cy="1412776"/>
              </a:xfrm>
              <a:prstGeom prst="rect">
                <a:avLst/>
              </a:prstGeom>
            </p:spPr>
          </p:pic>
        </p:grpSp>
        <p:pic>
          <p:nvPicPr>
            <p:cNvPr id="153" name="Grafik 152">
              <a:extLst>
                <a:ext uri="{FF2B5EF4-FFF2-40B4-BE49-F238E27FC236}">
                  <a16:creationId xmlns:a16="http://schemas.microsoft.com/office/drawing/2014/main" id="{95BF04FA-4A64-4234-8145-39EF7DEC00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88536" y="7242834"/>
              <a:ext cx="1790328" cy="1790328"/>
            </a:xfrm>
            <a:prstGeom prst="rect">
              <a:avLst/>
            </a:prstGeom>
          </p:spPr>
        </p:pic>
        <p:pic>
          <p:nvPicPr>
            <p:cNvPr id="154" name="Grafik 153">
              <a:extLst>
                <a:ext uri="{FF2B5EF4-FFF2-40B4-BE49-F238E27FC236}">
                  <a16:creationId xmlns:a16="http://schemas.microsoft.com/office/drawing/2014/main" id="{11437DEA-823A-4478-BF3C-C01319E238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75675" y="8650992"/>
              <a:ext cx="1790328" cy="1790328"/>
            </a:xfrm>
            <a:prstGeom prst="rect">
              <a:avLst/>
            </a:prstGeom>
          </p:spPr>
        </p:pic>
        <p:pic>
          <p:nvPicPr>
            <p:cNvPr id="155" name="Grafik 154" descr="Ein Bild, das Schild, Monitor, Objekt enthält.&#10;&#10;Mit hoher Zuverlässigkeit generierte Beschreibung">
              <a:extLst>
                <a:ext uri="{FF2B5EF4-FFF2-40B4-BE49-F238E27FC236}">
                  <a16:creationId xmlns:a16="http://schemas.microsoft.com/office/drawing/2014/main" id="{44A4FB7C-735E-459A-9F7C-68BC3D4DA1C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52521" y="13003233"/>
              <a:ext cx="2392080" cy="2392080"/>
            </a:xfrm>
            <a:prstGeom prst="rect">
              <a:avLst/>
            </a:prstGeom>
          </p:spPr>
        </p:pic>
        <p:sp>
          <p:nvSpPr>
            <p:cNvPr id="156" name="Pfeil: nach links 155">
              <a:extLst>
                <a:ext uri="{FF2B5EF4-FFF2-40B4-BE49-F238E27FC236}">
                  <a16:creationId xmlns:a16="http://schemas.microsoft.com/office/drawing/2014/main" id="{045295E3-5252-4794-ADBB-6092EAD461E9}"/>
                </a:ext>
              </a:extLst>
            </p:cNvPr>
            <p:cNvSpPr/>
            <p:nvPr/>
          </p:nvSpPr>
          <p:spPr>
            <a:xfrm rot="2332449">
              <a:off x="6936106" y="8101099"/>
              <a:ext cx="3030035" cy="247678"/>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Textfeld 156">
              <a:extLst>
                <a:ext uri="{FF2B5EF4-FFF2-40B4-BE49-F238E27FC236}">
                  <a16:creationId xmlns:a16="http://schemas.microsoft.com/office/drawing/2014/main" id="{6E3B508B-50E9-4C5B-A6AD-7B76A18CCB20}"/>
                </a:ext>
              </a:extLst>
            </p:cNvPr>
            <p:cNvSpPr txBox="1"/>
            <p:nvPr/>
          </p:nvSpPr>
          <p:spPr>
            <a:xfrm rot="2339571">
              <a:off x="7441322" y="7562965"/>
              <a:ext cx="2748525" cy="523220"/>
            </a:xfrm>
            <a:prstGeom prst="rect">
              <a:avLst/>
            </a:prstGeom>
            <a:noFill/>
          </p:spPr>
          <p:txBody>
            <a:bodyPr wrap="square" rtlCol="0">
              <a:spAutoFit/>
            </a:bodyPr>
            <a:lstStyle>
              <a:defPPr>
                <a:defRPr lang="en-US"/>
              </a:defPPr>
              <a:lvl1pPr>
                <a:defRPr sz="4000" b="1"/>
              </a:lvl1pPr>
            </a:lstStyle>
            <a:p>
              <a:pPr algn="ctr"/>
              <a:r>
                <a:rPr lang="de-DE" sz="2800" b="0" dirty="0" err="1"/>
                <a:t>books</a:t>
              </a:r>
              <a:endParaRPr lang="en-US" sz="2800" b="0" dirty="0"/>
            </a:p>
          </p:txBody>
        </p:sp>
        <p:sp>
          <p:nvSpPr>
            <p:cNvPr id="158" name="Pfeil: nach links 157">
              <a:extLst>
                <a:ext uri="{FF2B5EF4-FFF2-40B4-BE49-F238E27FC236}">
                  <a16:creationId xmlns:a16="http://schemas.microsoft.com/office/drawing/2014/main" id="{91A5E1D5-2050-4736-AA09-11554BBE66D0}"/>
                </a:ext>
              </a:extLst>
            </p:cNvPr>
            <p:cNvSpPr/>
            <p:nvPr/>
          </p:nvSpPr>
          <p:spPr>
            <a:xfrm rot="2332449">
              <a:off x="6829025" y="6836534"/>
              <a:ext cx="3972779" cy="237979"/>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feld 158">
              <a:extLst>
                <a:ext uri="{FF2B5EF4-FFF2-40B4-BE49-F238E27FC236}">
                  <a16:creationId xmlns:a16="http://schemas.microsoft.com/office/drawing/2014/main" id="{EBC5A6DE-3319-43DA-9ACC-069568D03314}"/>
                </a:ext>
              </a:extLst>
            </p:cNvPr>
            <p:cNvSpPr txBox="1"/>
            <p:nvPr/>
          </p:nvSpPr>
          <p:spPr>
            <a:xfrm rot="2339571">
              <a:off x="7484919" y="6407885"/>
              <a:ext cx="3655306" cy="523220"/>
            </a:xfrm>
            <a:prstGeom prst="rect">
              <a:avLst/>
            </a:prstGeom>
            <a:noFill/>
          </p:spPr>
          <p:txBody>
            <a:bodyPr wrap="square" rtlCol="0">
              <a:spAutoFit/>
            </a:bodyPr>
            <a:lstStyle>
              <a:defPPr>
                <a:defRPr lang="en-US"/>
              </a:defPPr>
              <a:lvl1pPr>
                <a:defRPr sz="4000" b="1"/>
              </a:lvl1pPr>
            </a:lstStyle>
            <a:p>
              <a:pPr algn="ctr"/>
              <a:r>
                <a:rPr lang="de-DE" sz="2800" b="0" dirty="0" err="1"/>
                <a:t>pays</a:t>
              </a:r>
              <a:endParaRPr lang="en-US" sz="2800" b="0" dirty="0"/>
            </a:p>
          </p:txBody>
        </p:sp>
        <p:sp>
          <p:nvSpPr>
            <p:cNvPr id="160" name="Pfeil: nach links 159">
              <a:extLst>
                <a:ext uri="{FF2B5EF4-FFF2-40B4-BE49-F238E27FC236}">
                  <a16:creationId xmlns:a16="http://schemas.microsoft.com/office/drawing/2014/main" id="{F74B1FC7-9D84-4959-B2DA-E640F8474A15}"/>
                </a:ext>
              </a:extLst>
            </p:cNvPr>
            <p:cNvSpPr/>
            <p:nvPr/>
          </p:nvSpPr>
          <p:spPr>
            <a:xfrm rot="9250781">
              <a:off x="2839517" y="7607884"/>
              <a:ext cx="2811581" cy="238622"/>
            </a:xfrm>
            <a:prstGeom prst="leftArrow">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feld 160">
              <a:extLst>
                <a:ext uri="{FF2B5EF4-FFF2-40B4-BE49-F238E27FC236}">
                  <a16:creationId xmlns:a16="http://schemas.microsoft.com/office/drawing/2014/main" id="{CE42F6A9-069F-43CB-BE0D-1AA6AA06854B}"/>
                </a:ext>
              </a:extLst>
            </p:cNvPr>
            <p:cNvSpPr txBox="1"/>
            <p:nvPr/>
          </p:nvSpPr>
          <p:spPr>
            <a:xfrm rot="19976187">
              <a:off x="2539137" y="7045934"/>
              <a:ext cx="2783879" cy="523220"/>
            </a:xfrm>
            <a:prstGeom prst="rect">
              <a:avLst/>
            </a:prstGeom>
            <a:noFill/>
          </p:spPr>
          <p:txBody>
            <a:bodyPr wrap="square" rtlCol="0">
              <a:spAutoFit/>
            </a:bodyPr>
            <a:lstStyle>
              <a:defPPr>
                <a:defRPr lang="en-US"/>
              </a:defPPr>
              <a:lvl1pPr>
                <a:defRPr sz="4000" b="1"/>
              </a:lvl1pPr>
            </a:lstStyle>
            <a:p>
              <a:pPr algn="ctr"/>
              <a:r>
                <a:rPr lang="de-DE" sz="2800" b="0" dirty="0" err="1"/>
                <a:t>blocks</a:t>
              </a:r>
              <a:endParaRPr lang="en-US" sz="2800" b="0" dirty="0"/>
            </a:p>
          </p:txBody>
        </p:sp>
        <p:sp>
          <p:nvSpPr>
            <p:cNvPr id="162" name="Pfeil: nach links 161">
              <a:extLst>
                <a:ext uri="{FF2B5EF4-FFF2-40B4-BE49-F238E27FC236}">
                  <a16:creationId xmlns:a16="http://schemas.microsoft.com/office/drawing/2014/main" id="{3A75B2F0-A976-4DC7-8D1D-EB7387EB0723}"/>
                </a:ext>
              </a:extLst>
            </p:cNvPr>
            <p:cNvSpPr/>
            <p:nvPr/>
          </p:nvSpPr>
          <p:spPr>
            <a:xfrm rot="15327258">
              <a:off x="1055515" y="10947404"/>
              <a:ext cx="4017820" cy="227288"/>
            </a:xfrm>
            <a:prstGeom prst="leftArrow">
              <a:avLst/>
            </a:prstGeom>
            <a:solidFill>
              <a:srgbClr val="00B050"/>
            </a:solidFill>
            <a:ln w="6350">
              <a:solidFill>
                <a:srgbClr val="00B05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3" name="Textfeld 162">
              <a:extLst>
                <a:ext uri="{FF2B5EF4-FFF2-40B4-BE49-F238E27FC236}">
                  <a16:creationId xmlns:a16="http://schemas.microsoft.com/office/drawing/2014/main" id="{1492D425-D908-4B10-BD19-1C92CD955A04}"/>
                </a:ext>
              </a:extLst>
            </p:cNvPr>
            <p:cNvSpPr txBox="1"/>
            <p:nvPr/>
          </p:nvSpPr>
          <p:spPr>
            <a:xfrm rot="646398">
              <a:off x="3733686" y="8560315"/>
              <a:ext cx="6052213" cy="523220"/>
            </a:xfrm>
            <a:prstGeom prst="rect">
              <a:avLst/>
            </a:prstGeom>
            <a:noFill/>
          </p:spPr>
          <p:txBody>
            <a:bodyPr wrap="square" rtlCol="0">
              <a:spAutoFit/>
            </a:bodyPr>
            <a:lstStyle/>
            <a:p>
              <a:pPr algn="ctr"/>
              <a:r>
                <a:rPr lang="de-DE" sz="2800" dirty="0" err="1"/>
                <a:t>reports</a:t>
              </a:r>
              <a:endParaRPr lang="en-US" sz="2800" dirty="0"/>
            </a:p>
          </p:txBody>
        </p:sp>
        <p:sp>
          <p:nvSpPr>
            <p:cNvPr id="164" name="Pfeil: nach links 163">
              <a:extLst>
                <a:ext uri="{FF2B5EF4-FFF2-40B4-BE49-F238E27FC236}">
                  <a16:creationId xmlns:a16="http://schemas.microsoft.com/office/drawing/2014/main" id="{EE1B525B-5D22-48D9-9D20-E06777FBE738}"/>
                </a:ext>
              </a:extLst>
            </p:cNvPr>
            <p:cNvSpPr/>
            <p:nvPr/>
          </p:nvSpPr>
          <p:spPr>
            <a:xfrm rot="638643">
              <a:off x="2972548" y="9179019"/>
              <a:ext cx="6650353" cy="231171"/>
            </a:xfrm>
            <a:prstGeom prst="leftArrow">
              <a:avLst/>
            </a:prstGeom>
            <a:solidFill>
              <a:srgbClr val="00B050"/>
            </a:solidFill>
            <a:ln w="6350">
              <a:solidFill>
                <a:srgbClr val="00B05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Pfeil: nach links 164">
              <a:extLst>
                <a:ext uri="{FF2B5EF4-FFF2-40B4-BE49-F238E27FC236}">
                  <a16:creationId xmlns:a16="http://schemas.microsoft.com/office/drawing/2014/main" id="{C103DFE8-A19F-45EA-82F4-43A5C031D700}"/>
                </a:ext>
              </a:extLst>
            </p:cNvPr>
            <p:cNvSpPr/>
            <p:nvPr/>
          </p:nvSpPr>
          <p:spPr>
            <a:xfrm rot="4562643">
              <a:off x="706354" y="10967893"/>
              <a:ext cx="4028107" cy="208684"/>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Textfeld 165">
              <a:extLst>
                <a:ext uri="{FF2B5EF4-FFF2-40B4-BE49-F238E27FC236}">
                  <a16:creationId xmlns:a16="http://schemas.microsoft.com/office/drawing/2014/main" id="{85B4D1FE-C129-4DD6-B209-E5416534D959}"/>
                </a:ext>
              </a:extLst>
            </p:cNvPr>
            <p:cNvSpPr txBox="1"/>
            <p:nvPr/>
          </p:nvSpPr>
          <p:spPr>
            <a:xfrm rot="15422692">
              <a:off x="-35206" y="10871462"/>
              <a:ext cx="3829376" cy="954108"/>
            </a:xfrm>
            <a:prstGeom prst="rect">
              <a:avLst/>
            </a:prstGeom>
            <a:noFill/>
          </p:spPr>
          <p:txBody>
            <a:bodyPr wrap="square" rtlCol="0">
              <a:spAutoFit/>
            </a:bodyPr>
            <a:lstStyle>
              <a:defPPr>
                <a:defRPr lang="en-US"/>
              </a:defPPr>
              <a:lvl1pPr>
                <a:defRPr sz="2800" b="1"/>
              </a:lvl1pPr>
            </a:lstStyle>
            <a:p>
              <a:pPr algn="ctr"/>
              <a:r>
                <a:rPr lang="de-DE" b="0" dirty="0" err="1"/>
                <a:t>veryfies</a:t>
              </a:r>
              <a:endParaRPr lang="de-DE" b="0" dirty="0"/>
            </a:p>
            <a:p>
              <a:pPr algn="ctr"/>
              <a:r>
                <a:rPr lang="de-DE" b="0" dirty="0" err="1"/>
                <a:t>violation</a:t>
              </a:r>
              <a:endParaRPr lang="en-US" b="0" dirty="0"/>
            </a:p>
          </p:txBody>
        </p:sp>
        <p:sp>
          <p:nvSpPr>
            <p:cNvPr id="167" name="Textfeld 166">
              <a:extLst>
                <a:ext uri="{FF2B5EF4-FFF2-40B4-BE49-F238E27FC236}">
                  <a16:creationId xmlns:a16="http://schemas.microsoft.com/office/drawing/2014/main" id="{D44F6BD8-B78F-4437-842D-A2F8C359CF48}"/>
                </a:ext>
              </a:extLst>
            </p:cNvPr>
            <p:cNvSpPr txBox="1"/>
            <p:nvPr/>
          </p:nvSpPr>
          <p:spPr>
            <a:xfrm rot="4521907">
              <a:off x="1569998" y="10523157"/>
              <a:ext cx="3729159" cy="764110"/>
            </a:xfrm>
            <a:prstGeom prst="rect">
              <a:avLst/>
            </a:prstGeom>
            <a:noFill/>
          </p:spPr>
          <p:txBody>
            <a:bodyPr wrap="square" rtlCol="0">
              <a:spAutoFit/>
            </a:bodyPr>
            <a:lstStyle>
              <a:defPPr>
                <a:defRPr lang="en-US"/>
              </a:defPPr>
              <a:lvl1pPr>
                <a:defRPr sz="2800" b="1"/>
              </a:lvl1pPr>
            </a:lstStyle>
            <a:p>
              <a:pPr algn="ctr"/>
              <a:r>
                <a:rPr lang="de-DE" b="0" dirty="0" err="1"/>
                <a:t>pays</a:t>
              </a:r>
              <a:r>
                <a:rPr lang="de-DE" b="0" dirty="0"/>
                <a:t> </a:t>
              </a:r>
              <a:r>
                <a:rPr lang="de-DE" b="0" dirty="0" err="1"/>
                <a:t>fine</a:t>
              </a:r>
              <a:endParaRPr lang="en-US" b="0" dirty="0"/>
            </a:p>
          </p:txBody>
        </p:sp>
        <p:sp>
          <p:nvSpPr>
            <p:cNvPr id="168" name="Pfeil: nach links 167">
              <a:extLst>
                <a:ext uri="{FF2B5EF4-FFF2-40B4-BE49-F238E27FC236}">
                  <a16:creationId xmlns:a16="http://schemas.microsoft.com/office/drawing/2014/main" id="{C611D2DD-A200-467E-85E4-A7ABE6065C53}"/>
                </a:ext>
              </a:extLst>
            </p:cNvPr>
            <p:cNvSpPr/>
            <p:nvPr/>
          </p:nvSpPr>
          <p:spPr>
            <a:xfrm rot="9203511">
              <a:off x="4441317" y="11892546"/>
              <a:ext cx="5998283" cy="226614"/>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Pfeil: nach links 168">
              <a:extLst>
                <a:ext uri="{FF2B5EF4-FFF2-40B4-BE49-F238E27FC236}">
                  <a16:creationId xmlns:a16="http://schemas.microsoft.com/office/drawing/2014/main" id="{F405660D-BC91-47DE-8DA2-EF70187C00D7}"/>
                </a:ext>
              </a:extLst>
            </p:cNvPr>
            <p:cNvSpPr/>
            <p:nvPr/>
          </p:nvSpPr>
          <p:spPr>
            <a:xfrm rot="16954019">
              <a:off x="8163328" y="12717766"/>
              <a:ext cx="4367823" cy="184854"/>
            </a:xfrm>
            <a:prstGeom prst="leftArrow">
              <a:avLst>
                <a:gd name="adj1" fmla="val 59026"/>
                <a:gd name="adj2" fmla="val 5000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feil: nach links 169">
              <a:extLst>
                <a:ext uri="{FF2B5EF4-FFF2-40B4-BE49-F238E27FC236}">
                  <a16:creationId xmlns:a16="http://schemas.microsoft.com/office/drawing/2014/main" id="{8145A08F-06B3-4433-9609-5010FDED2EE7}"/>
                </a:ext>
              </a:extLst>
            </p:cNvPr>
            <p:cNvSpPr/>
            <p:nvPr/>
          </p:nvSpPr>
          <p:spPr>
            <a:xfrm rot="9954028">
              <a:off x="4658022" y="13647289"/>
              <a:ext cx="3567032" cy="268896"/>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Textfeld 170">
              <a:extLst>
                <a:ext uri="{FF2B5EF4-FFF2-40B4-BE49-F238E27FC236}">
                  <a16:creationId xmlns:a16="http://schemas.microsoft.com/office/drawing/2014/main" id="{B3918882-0CA3-4D63-A3CF-CC25BD725426}"/>
                </a:ext>
              </a:extLst>
            </p:cNvPr>
            <p:cNvSpPr txBox="1"/>
            <p:nvPr/>
          </p:nvSpPr>
          <p:spPr>
            <a:xfrm rot="20011304">
              <a:off x="4157660" y="11348335"/>
              <a:ext cx="5676290" cy="523220"/>
            </a:xfrm>
            <a:prstGeom prst="rect">
              <a:avLst/>
            </a:prstGeom>
            <a:noFill/>
          </p:spPr>
          <p:txBody>
            <a:bodyPr wrap="square" rtlCol="0">
              <a:spAutoFit/>
            </a:bodyPr>
            <a:lstStyle>
              <a:defPPr>
                <a:defRPr lang="en-US"/>
              </a:defPPr>
              <a:lvl1pPr>
                <a:defRPr sz="2800" b="1"/>
              </a:lvl1pPr>
            </a:lstStyle>
            <a:p>
              <a:pPr algn="ctr"/>
              <a:r>
                <a:rPr lang="de-DE" b="0" dirty="0" err="1"/>
                <a:t>provides</a:t>
              </a:r>
              <a:r>
                <a:rPr lang="de-DE" b="0" dirty="0"/>
                <a:t> </a:t>
              </a:r>
              <a:r>
                <a:rPr lang="de-DE" b="0" dirty="0" err="1"/>
                <a:t>new</a:t>
              </a:r>
              <a:r>
                <a:rPr lang="de-DE" b="0" dirty="0"/>
                <a:t> </a:t>
              </a:r>
              <a:r>
                <a:rPr lang="de-DE" b="0" dirty="0" err="1"/>
                <a:t>spot</a:t>
              </a:r>
              <a:endParaRPr lang="en-US" b="0" dirty="0"/>
            </a:p>
          </p:txBody>
        </p:sp>
        <p:sp>
          <p:nvSpPr>
            <p:cNvPr id="173" name="Textfeld 172">
              <a:extLst>
                <a:ext uri="{FF2B5EF4-FFF2-40B4-BE49-F238E27FC236}">
                  <a16:creationId xmlns:a16="http://schemas.microsoft.com/office/drawing/2014/main" id="{8F140629-3686-4BB0-A4B2-AD92090AFF0B}"/>
                </a:ext>
              </a:extLst>
            </p:cNvPr>
            <p:cNvSpPr txBox="1"/>
            <p:nvPr/>
          </p:nvSpPr>
          <p:spPr>
            <a:xfrm rot="20768042">
              <a:off x="4934497" y="13623487"/>
              <a:ext cx="3148939" cy="866708"/>
            </a:xfrm>
            <a:prstGeom prst="rect">
              <a:avLst/>
            </a:prstGeom>
            <a:noFill/>
          </p:spPr>
          <p:txBody>
            <a:bodyPr wrap="square" rtlCol="0">
              <a:spAutoFit/>
            </a:bodyPr>
            <a:lstStyle>
              <a:defPPr>
                <a:defRPr lang="en-US"/>
              </a:defPPr>
              <a:lvl1pPr>
                <a:defRPr sz="4000" b="1"/>
              </a:lvl1pPr>
            </a:lstStyle>
            <a:p>
              <a:pPr algn="ctr"/>
              <a:r>
                <a:rPr lang="de-DE" sz="2800" b="0" dirty="0" err="1"/>
                <a:t>pays</a:t>
              </a:r>
              <a:endParaRPr lang="en-US" sz="2800" b="0" dirty="0"/>
            </a:p>
          </p:txBody>
        </p:sp>
        <p:sp>
          <p:nvSpPr>
            <p:cNvPr id="172" name="Textfeld 171">
              <a:extLst>
                <a:ext uri="{FF2B5EF4-FFF2-40B4-BE49-F238E27FC236}">
                  <a16:creationId xmlns:a16="http://schemas.microsoft.com/office/drawing/2014/main" id="{3850D624-883A-4AD6-95FD-F15757B5C2DD}"/>
                </a:ext>
              </a:extLst>
            </p:cNvPr>
            <p:cNvSpPr txBox="1"/>
            <p:nvPr/>
          </p:nvSpPr>
          <p:spPr>
            <a:xfrm rot="6146092">
              <a:off x="8639436" y="12647652"/>
              <a:ext cx="4337328" cy="523220"/>
            </a:xfrm>
            <a:prstGeom prst="rect">
              <a:avLst/>
            </a:prstGeom>
            <a:noFill/>
          </p:spPr>
          <p:txBody>
            <a:bodyPr wrap="square" rtlCol="0">
              <a:spAutoFit/>
            </a:bodyPr>
            <a:lstStyle>
              <a:defPPr>
                <a:defRPr lang="en-US"/>
              </a:defPPr>
              <a:lvl1pPr>
                <a:defRPr sz="2800" b="1"/>
              </a:lvl1pPr>
            </a:lstStyle>
            <a:p>
              <a:pPr algn="ctr"/>
              <a:r>
                <a:rPr lang="de-DE" b="0" dirty="0" err="1"/>
                <a:t>uses</a:t>
              </a:r>
              <a:r>
                <a:rPr lang="de-DE" b="0" dirty="0"/>
                <a:t> </a:t>
              </a:r>
              <a:r>
                <a:rPr lang="de-DE" b="0" dirty="0" err="1"/>
                <a:t>new</a:t>
              </a:r>
              <a:r>
                <a:rPr lang="de-DE" b="0" dirty="0"/>
                <a:t> </a:t>
              </a:r>
              <a:r>
                <a:rPr lang="de-DE" b="0" dirty="0" err="1"/>
                <a:t>spot</a:t>
              </a:r>
              <a:endParaRPr lang="en-US" b="0" dirty="0"/>
            </a:p>
          </p:txBody>
        </p:sp>
        <p:sp>
          <p:nvSpPr>
            <p:cNvPr id="174" name="Textfeld 173">
              <a:extLst>
                <a:ext uri="{FF2B5EF4-FFF2-40B4-BE49-F238E27FC236}">
                  <a16:creationId xmlns:a16="http://schemas.microsoft.com/office/drawing/2014/main" id="{FEDD00CD-EB0C-4B5D-902E-2E3FC33D68E5}"/>
                </a:ext>
              </a:extLst>
            </p:cNvPr>
            <p:cNvSpPr txBox="1"/>
            <p:nvPr/>
          </p:nvSpPr>
          <p:spPr>
            <a:xfrm>
              <a:off x="1673195" y="7129819"/>
              <a:ext cx="487786" cy="707885"/>
            </a:xfrm>
            <a:prstGeom prst="rect">
              <a:avLst/>
            </a:prstGeom>
            <a:noFill/>
          </p:spPr>
          <p:txBody>
            <a:bodyPr wrap="square" rtlCol="0">
              <a:spAutoFit/>
            </a:bodyPr>
            <a:lstStyle>
              <a:defPPr>
                <a:defRPr lang="en-US"/>
              </a:defPPr>
              <a:lvl1pPr>
                <a:defRPr sz="4000" b="1"/>
              </a:lvl1pPr>
            </a:lstStyle>
            <a:p>
              <a:r>
                <a:rPr lang="de-DE" dirty="0"/>
                <a:t>3</a:t>
              </a:r>
              <a:endParaRPr lang="en-US" dirty="0"/>
            </a:p>
          </p:txBody>
        </p:sp>
        <p:sp>
          <p:nvSpPr>
            <p:cNvPr id="175" name="Textfeld 174">
              <a:extLst>
                <a:ext uri="{FF2B5EF4-FFF2-40B4-BE49-F238E27FC236}">
                  <a16:creationId xmlns:a16="http://schemas.microsoft.com/office/drawing/2014/main" id="{D8E42356-6786-43D0-A475-30E30903A733}"/>
                </a:ext>
              </a:extLst>
            </p:cNvPr>
            <p:cNvSpPr txBox="1"/>
            <p:nvPr/>
          </p:nvSpPr>
          <p:spPr>
            <a:xfrm>
              <a:off x="10348959" y="8525095"/>
              <a:ext cx="448802" cy="707885"/>
            </a:xfrm>
            <a:prstGeom prst="rect">
              <a:avLst/>
            </a:prstGeom>
            <a:noFill/>
          </p:spPr>
          <p:txBody>
            <a:bodyPr wrap="square" rtlCol="0">
              <a:spAutoFit/>
            </a:bodyPr>
            <a:lstStyle>
              <a:defPPr>
                <a:defRPr lang="en-US"/>
              </a:defPPr>
              <a:lvl1pPr>
                <a:defRPr sz="4000" b="1"/>
              </a:lvl1pPr>
            </a:lstStyle>
            <a:p>
              <a:r>
                <a:rPr lang="de-DE" dirty="0"/>
                <a:t>1</a:t>
              </a:r>
              <a:endParaRPr lang="en-US" dirty="0"/>
            </a:p>
          </p:txBody>
        </p:sp>
        <p:sp>
          <p:nvSpPr>
            <p:cNvPr id="176" name="Textfeld 175">
              <a:extLst>
                <a:ext uri="{FF2B5EF4-FFF2-40B4-BE49-F238E27FC236}">
                  <a16:creationId xmlns:a16="http://schemas.microsoft.com/office/drawing/2014/main" id="{86D647BF-25C2-4617-9754-1A1E957EC616}"/>
                </a:ext>
              </a:extLst>
            </p:cNvPr>
            <p:cNvSpPr txBox="1"/>
            <p:nvPr/>
          </p:nvSpPr>
          <p:spPr>
            <a:xfrm>
              <a:off x="8420579" y="12450640"/>
              <a:ext cx="438737" cy="707885"/>
            </a:xfrm>
            <a:prstGeom prst="rect">
              <a:avLst/>
            </a:prstGeom>
            <a:noFill/>
          </p:spPr>
          <p:txBody>
            <a:bodyPr wrap="square" rtlCol="0">
              <a:spAutoFit/>
            </a:bodyPr>
            <a:lstStyle>
              <a:defPPr>
                <a:defRPr lang="en-US"/>
              </a:defPPr>
              <a:lvl1pPr>
                <a:defRPr sz="4000" b="1"/>
              </a:lvl1pPr>
            </a:lstStyle>
            <a:p>
              <a:r>
                <a:rPr lang="de-DE" dirty="0"/>
                <a:t>4</a:t>
              </a:r>
              <a:endParaRPr lang="en-US" dirty="0"/>
            </a:p>
          </p:txBody>
        </p:sp>
        <p:sp>
          <p:nvSpPr>
            <p:cNvPr id="177" name="Textfeld 176">
              <a:extLst>
                <a:ext uri="{FF2B5EF4-FFF2-40B4-BE49-F238E27FC236}">
                  <a16:creationId xmlns:a16="http://schemas.microsoft.com/office/drawing/2014/main" id="{CFC36D9F-BEE9-4D79-A2A7-49A87B8F9FD4}"/>
                </a:ext>
              </a:extLst>
            </p:cNvPr>
            <p:cNvSpPr txBox="1"/>
            <p:nvPr/>
          </p:nvSpPr>
          <p:spPr>
            <a:xfrm>
              <a:off x="5979671" y="4744870"/>
              <a:ext cx="482212" cy="707885"/>
            </a:xfrm>
            <a:prstGeom prst="rect">
              <a:avLst/>
            </a:prstGeom>
            <a:noFill/>
          </p:spPr>
          <p:txBody>
            <a:bodyPr wrap="square" rtlCol="0">
              <a:spAutoFit/>
            </a:bodyPr>
            <a:lstStyle>
              <a:defPPr>
                <a:defRPr lang="en-US"/>
              </a:defPPr>
              <a:lvl1pPr>
                <a:defRPr sz="4000" b="1"/>
              </a:lvl1pPr>
            </a:lstStyle>
            <a:p>
              <a:r>
                <a:rPr lang="de-DE" dirty="0"/>
                <a:t>2</a:t>
              </a:r>
              <a:endParaRPr lang="en-US" dirty="0"/>
            </a:p>
          </p:txBody>
        </p:sp>
      </p:grpSp>
      <p:sp>
        <p:nvSpPr>
          <p:cNvPr id="182" name="Textfeld 181">
            <a:extLst>
              <a:ext uri="{FF2B5EF4-FFF2-40B4-BE49-F238E27FC236}">
                <a16:creationId xmlns:a16="http://schemas.microsoft.com/office/drawing/2014/main" id="{BBB4043F-D87D-43B6-85C3-29E5A3AB1BC9}"/>
              </a:ext>
            </a:extLst>
          </p:cNvPr>
          <p:cNvSpPr txBox="1"/>
          <p:nvPr/>
        </p:nvSpPr>
        <p:spPr>
          <a:xfrm>
            <a:off x="1076325" y="21095310"/>
            <a:ext cx="5892455" cy="2862322"/>
          </a:xfrm>
          <a:prstGeom prst="rect">
            <a:avLst/>
          </a:prstGeom>
          <a:noFill/>
        </p:spPr>
        <p:txBody>
          <a:bodyPr wrap="square" rtlCol="0">
            <a:spAutoFit/>
          </a:bodyPr>
          <a:lstStyle/>
          <a:p>
            <a:r>
              <a:rPr lang="en-US" sz="3600" i="1" dirty="0"/>
              <a:t>An Example of Punishment and Compensation: User 3 blocks parking space booked by User 1. System takes action after verifying the report.</a:t>
            </a:r>
          </a:p>
        </p:txBody>
      </p:sp>
    </p:spTree>
    <p:extLst>
      <p:ext uri="{BB962C8B-B14F-4D97-AF65-F5344CB8AC3E}">
        <p14:creationId xmlns:p14="http://schemas.microsoft.com/office/powerpoint/2010/main" val="276769070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3211</TotalTime>
  <Words>607</Words>
  <Application>Microsoft Office PowerPoint</Application>
  <PresentationFormat>Benutzerdefiniert</PresentationFormat>
  <Paragraphs>51</Paragraphs>
  <Slides>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Calibri</vt:lpstr>
      <vt:lpstr>Calibri Light</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Simon Englert</dc:creator>
  <cp:lastModifiedBy>Simon Englert</cp:lastModifiedBy>
  <cp:revision>54</cp:revision>
  <dcterms:created xsi:type="dcterms:W3CDTF">2018-07-03T13:19:19Z</dcterms:created>
  <dcterms:modified xsi:type="dcterms:W3CDTF">2018-07-08T22:59:05Z</dcterms:modified>
</cp:coreProperties>
</file>